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82" r:id="rId2"/>
    <p:sldId id="293" r:id="rId3"/>
    <p:sldId id="310" r:id="rId4"/>
    <p:sldId id="308" r:id="rId5"/>
    <p:sldId id="311" r:id="rId6"/>
    <p:sldId id="312" r:id="rId7"/>
    <p:sldId id="283" r:id="rId8"/>
    <p:sldId id="300" r:id="rId9"/>
    <p:sldId id="298" r:id="rId10"/>
    <p:sldId id="297" r:id="rId11"/>
    <p:sldId id="304" r:id="rId12"/>
    <p:sldId id="291" r:id="rId13"/>
    <p:sldId id="301" r:id="rId14"/>
    <p:sldId id="30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45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FD9967-2909-41FC-9795-4FC98E13D948}" v="20" dt="2019-05-03T15:11:51.454"/>
  </p1510:revLst>
</p1510:revInfo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574" autoAdjust="0"/>
  </p:normalViewPr>
  <p:slideViewPr>
    <p:cSldViewPr snapToGrid="0">
      <p:cViewPr varScale="1">
        <p:scale>
          <a:sx n="96" d="100"/>
          <a:sy n="96" d="100"/>
        </p:scale>
        <p:origin x="612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2019/05/03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2019/05/03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7260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996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349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328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4757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75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1579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F8443E-0D06-4057-933B-C87E884C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ZA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FIRST UP</a:t>
            </a:r>
            <a:br>
              <a:rPr lang="en-ZA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ZA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ZA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CONSULTANTS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72" r:id="rId13"/>
    <p:sldLayoutId id="2147483666" r:id="rId14"/>
    <p:sldLayoutId id="2147483667" r:id="rId15"/>
    <p:sldLayoutId id="2147483668" r:id="rId16"/>
    <p:sldLayoutId id="2147483673" r:id="rId17"/>
    <p:sldLayoutId id="2147483675" r:id="rId18"/>
    <p:sldLayoutId id="2147483669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94163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ZA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Crowe</a:t>
            </a:r>
            <a:br>
              <a:rPr lang="en-ZA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ZA" sz="1600" b="1" spc="-100" dirty="0">
                <a:latin typeface="Corbel" panose="020B0503020204020204" pitchFamily="34" charset="0"/>
              </a:rPr>
              <a:t>Hanika Pandya</a:t>
            </a:r>
            <a:endParaRPr lang="en-ZA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017" y="4346295"/>
            <a:ext cx="6979223" cy="1941861"/>
          </a:xfrm>
        </p:spPr>
        <p:txBody>
          <a:bodyPr/>
          <a:lstStyle/>
          <a:p>
            <a:r>
              <a:rPr lang="en-ZA" sz="4000" dirty="0"/>
              <a:t>Using Machine learning for </a:t>
            </a:r>
            <a:r>
              <a:rPr lang="en-ZA" sz="4000" dirty="0" err="1"/>
              <a:t>microrna</a:t>
            </a:r>
            <a:r>
              <a:rPr lang="en-ZA" sz="4000" dirty="0"/>
              <a:t> biomarkers of renal carcinoma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Bioinformatics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88" y="31000"/>
            <a:ext cx="6904382" cy="2445500"/>
          </a:xfrm>
        </p:spPr>
        <p:txBody>
          <a:bodyPr/>
          <a:lstStyle/>
          <a:p>
            <a:pPr algn="l"/>
            <a:r>
              <a:rPr lang="en-ZA" dirty="0"/>
              <a:t>New about this project: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4745" y="1994086"/>
            <a:ext cx="6904381" cy="3836697"/>
          </a:xfrm>
        </p:spPr>
        <p:txBody>
          <a:bodyPr/>
          <a:lstStyle/>
          <a:p>
            <a:pPr>
              <a:buFontTx/>
              <a:buChar char="-"/>
            </a:pPr>
            <a:r>
              <a:rPr lang="en-ZA" sz="2500" dirty="0"/>
              <a:t>Uses the machine learning aspect that has not been done</a:t>
            </a:r>
          </a:p>
          <a:p>
            <a:pPr>
              <a:buFontTx/>
              <a:buChar char="-"/>
            </a:pPr>
            <a:r>
              <a:rPr lang="en-ZA" sz="2500" dirty="0"/>
              <a:t>Renal Carcinoma types have not yet been heavily investigated</a:t>
            </a:r>
          </a:p>
          <a:p>
            <a:pPr>
              <a:buFontTx/>
              <a:buChar char="-"/>
            </a:pPr>
            <a:r>
              <a:rPr lang="en-ZA" sz="2500" dirty="0"/>
              <a:t>Therapeutic opportunities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036435-796C-4F3A-A391-DE47462D7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1773" y="6276974"/>
            <a:ext cx="127221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825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73" y="63691"/>
            <a:ext cx="11294466" cy="6727346"/>
          </a:xfrm>
        </p:spPr>
      </p:pic>
      <p:sp>
        <p:nvSpPr>
          <p:cNvPr id="14" name="Rectangle 13" descr="decorative element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11294466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Materials and plan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 err="1"/>
              <a:t>Proccedure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r>
              <a:rPr lang="en-ZA" dirty="0" err="1"/>
              <a:t>hhp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581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 err="1"/>
              <a:t>matierals</a:t>
            </a:r>
            <a:endParaRPr lang="en-ZA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38151" y="855425"/>
            <a:ext cx="7050243" cy="5750784"/>
          </a:xfrm>
        </p:spPr>
        <p:txBody>
          <a:bodyPr/>
          <a:lstStyle/>
          <a:p>
            <a:pPr marL="0" indent="0">
              <a:buNone/>
            </a:pPr>
            <a:r>
              <a:rPr lang="en-ZA" sz="2000" dirty="0"/>
              <a:t>Algorithms:</a:t>
            </a:r>
          </a:p>
          <a:p>
            <a:r>
              <a:rPr lang="en-ZA" sz="2000" dirty="0"/>
              <a:t>Random Forest</a:t>
            </a:r>
          </a:p>
          <a:p>
            <a:r>
              <a:rPr lang="en-ZA" sz="2000" dirty="0" err="1"/>
              <a:t>PicTar</a:t>
            </a:r>
            <a:endParaRPr lang="en-ZA" sz="2000" dirty="0"/>
          </a:p>
          <a:p>
            <a:pPr marL="0" indent="0">
              <a:buNone/>
            </a:pPr>
            <a:endParaRPr lang="en-ZA" sz="2000" dirty="0"/>
          </a:p>
          <a:p>
            <a:pPr marL="0" indent="0">
              <a:buNone/>
            </a:pPr>
            <a:r>
              <a:rPr lang="en-ZA" sz="2000" dirty="0"/>
              <a:t>Databases:</a:t>
            </a:r>
          </a:p>
          <a:p>
            <a:r>
              <a:rPr lang="en-ZA" sz="2000" dirty="0" err="1"/>
              <a:t>dbDEMC</a:t>
            </a:r>
            <a:r>
              <a:rPr lang="en-ZA" sz="2000" dirty="0"/>
              <a:t> 2.0</a:t>
            </a:r>
          </a:p>
          <a:p>
            <a:r>
              <a:rPr lang="en-ZA" sz="2000" dirty="0" err="1"/>
              <a:t>miRCancer</a:t>
            </a:r>
            <a:endParaRPr lang="en-ZA" sz="2000" dirty="0"/>
          </a:p>
          <a:p>
            <a:pPr marL="0" indent="0">
              <a:buNone/>
            </a:pPr>
            <a:endParaRPr lang="en-ZA" sz="2000" dirty="0"/>
          </a:p>
          <a:p>
            <a:pPr marL="0" indent="0">
              <a:buNone/>
            </a:pPr>
            <a:r>
              <a:rPr lang="en-ZA" sz="2000" dirty="0"/>
              <a:t>Cell line:</a:t>
            </a:r>
          </a:p>
          <a:p>
            <a:r>
              <a:rPr lang="en-ZA" sz="2000" dirty="0"/>
              <a:t>CRL-1932 (available on ATCC)</a:t>
            </a:r>
          </a:p>
          <a:p>
            <a:endParaRPr lang="en-ZA" sz="2000" dirty="0"/>
          </a:p>
          <a:p>
            <a:pPr marL="0" indent="0">
              <a:buNone/>
            </a:pPr>
            <a:r>
              <a:rPr lang="en-ZA" sz="2000" dirty="0"/>
              <a:t>Courses:</a:t>
            </a:r>
          </a:p>
          <a:p>
            <a:r>
              <a:rPr lang="en-ZA" sz="2000" dirty="0"/>
              <a:t>Coursera</a:t>
            </a:r>
          </a:p>
          <a:p>
            <a:r>
              <a:rPr lang="en-ZA" sz="2000" dirty="0"/>
              <a:t>Plural Sight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69ECA3-88C3-4A1E-B5D2-44D9D918B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1773" y="6276974"/>
            <a:ext cx="1272210" cy="523875"/>
          </a:xfrm>
          <a:prstGeom prst="rect">
            <a:avLst/>
          </a:prstGeom>
        </p:spPr>
      </p:pic>
      <p:pic>
        <p:nvPicPr>
          <p:cNvPr id="19" name="Picture Placeholder 18" descr="decorative element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988394" y="855424"/>
            <a:ext cx="3737526" cy="5750784"/>
          </a:xfr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Plan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5039" y="1228905"/>
            <a:ext cx="6327327" cy="5447169"/>
          </a:xfrm>
        </p:spPr>
        <p:txBody>
          <a:bodyPr/>
          <a:lstStyle/>
          <a:p>
            <a:pPr marL="0" indent="0">
              <a:buNone/>
            </a:pPr>
            <a:r>
              <a:rPr lang="en-ZA" sz="2500" dirty="0"/>
              <a:t>Using the databases and algorithms:</a:t>
            </a:r>
          </a:p>
          <a:p>
            <a:pPr marL="342900" indent="-342900">
              <a:buAutoNum type="arabicPeriod"/>
            </a:pPr>
            <a:r>
              <a:rPr lang="en-ZA" sz="2500" dirty="0"/>
              <a:t>Use the data on microRNA expression to locate a common biomarker across subtypes of renal cell carcinoma.</a:t>
            </a:r>
          </a:p>
          <a:p>
            <a:pPr marL="342900" indent="-342900">
              <a:buAutoNum type="arabicPeriod"/>
            </a:pPr>
            <a:r>
              <a:rPr lang="en-ZA" sz="2500" dirty="0"/>
              <a:t>Determine their existence with the aid of CRL-1932 cell line in the lab environment</a:t>
            </a:r>
          </a:p>
          <a:p>
            <a:pPr marL="342900" indent="-342900">
              <a:buAutoNum type="arabicPeriod"/>
            </a:pPr>
            <a:r>
              <a:rPr lang="en-ZA" sz="2500" dirty="0"/>
              <a:t>Adjust the miRNA expression to test therapeutic abilities</a:t>
            </a:r>
          </a:p>
          <a:p>
            <a:pPr marL="619125" lvl="1" indent="-342900">
              <a:buAutoNum type="arabicPeriod"/>
            </a:pPr>
            <a:r>
              <a:rPr lang="en-ZA" sz="2500" dirty="0"/>
              <a:t>Test for up or down regulation to modify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13</a:t>
            </a:fld>
            <a:endParaRPr lang="en-Z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17E4EC-BD2B-47B0-AE56-81E277C58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1773" y="6334125"/>
            <a:ext cx="1272210" cy="523875"/>
          </a:xfrm>
          <a:prstGeom prst="rect">
            <a:avLst/>
          </a:prstGeom>
        </p:spPr>
      </p:pic>
      <p:pic>
        <p:nvPicPr>
          <p:cNvPr id="19" name="Picture Placeholder 18" descr="decorative element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654741" y="1228905"/>
            <a:ext cx="3737526" cy="5447169"/>
          </a:xfrm>
        </p:spPr>
      </p:pic>
    </p:spTree>
    <p:extLst>
      <p:ext uri="{BB962C8B-B14F-4D97-AF65-F5344CB8AC3E}">
        <p14:creationId xmlns:p14="http://schemas.microsoft.com/office/powerpoint/2010/main" val="1357155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1737DA0F-B2C4-4840-AACC-FCCC344DDFE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46562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3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065116C4-2A26-42B6-837C-2C084004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32CB71-2F00-4556-88B6-2957A66835CE}"/>
              </a:ext>
            </a:extLst>
          </p:cNvPr>
          <p:cNvSpPr txBox="1">
            <a:spLocks/>
          </p:cNvSpPr>
          <p:nvPr/>
        </p:nvSpPr>
        <p:spPr>
          <a:xfrm>
            <a:off x="1777421" y="1343347"/>
            <a:ext cx="4593020" cy="24455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2900" dirty="0"/>
              <a:t>Thank you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4DD0BE-E8D4-452B-B25B-7428D8F30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20" y="3520861"/>
            <a:ext cx="5307294" cy="208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08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73" y="63691"/>
            <a:ext cx="11294466" cy="6727346"/>
          </a:xfrm>
        </p:spPr>
      </p:pic>
      <p:sp>
        <p:nvSpPr>
          <p:cNvPr id="14" name="Rectangle 13" descr="decorative element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11294466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What am I doing?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Purpose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r>
              <a:rPr lang="en-ZA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67611-5C29-468E-AE01-472E5A759B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AF292C-11D4-4BE8-A785-30705835F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1773" y="6276974"/>
            <a:ext cx="1272210" cy="5238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2B277C-F545-4D32-914F-2D2B3EA45120}"/>
              </a:ext>
            </a:extLst>
          </p:cNvPr>
          <p:cNvSpPr txBox="1"/>
          <p:nvPr/>
        </p:nvSpPr>
        <p:spPr>
          <a:xfrm>
            <a:off x="238537" y="165652"/>
            <a:ext cx="926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Purpose: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A7A6533-ECFA-4AF6-869A-F97513E14C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652" y="724395"/>
            <a:ext cx="8796976" cy="5058805"/>
          </a:xfrm>
        </p:spPr>
        <p:txBody>
          <a:bodyPr/>
          <a:lstStyle/>
          <a:p>
            <a:r>
              <a:rPr lang="en-US" sz="2800" dirty="0"/>
              <a:t>The purpose of this project is to use Machine Learning algorithms to analyze databases of microRNA expression in renal cell carcinoma tissues to find a biomarker for this cancer type and then further determine if it is downregulated or upregulated. Future prospects include therapeutic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095907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73" y="63691"/>
            <a:ext cx="11294466" cy="6727346"/>
          </a:xfrm>
        </p:spPr>
      </p:pic>
      <p:sp>
        <p:nvSpPr>
          <p:cNvPr id="14" name="Rectangle 13" descr="decorative element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11294466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Why is it important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Reasoning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r>
              <a:rPr lang="en-ZA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270621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F740-AFD8-4689-8B1D-A26CC78E38C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A7740A-6ECC-4DA4-973C-FCE96AF5762E}"/>
              </a:ext>
            </a:extLst>
          </p:cNvPr>
          <p:cNvSpPr txBox="1"/>
          <p:nvPr/>
        </p:nvSpPr>
        <p:spPr>
          <a:xfrm>
            <a:off x="238537" y="165652"/>
            <a:ext cx="9443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Importance: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D1DDC9-AAAA-4E15-B3A6-ABE20C277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1773" y="6276974"/>
            <a:ext cx="1272210" cy="523875"/>
          </a:xfrm>
          <a:prstGeom prst="rect">
            <a:avLst/>
          </a:pr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17E0C1B6-ABC0-4784-BE7C-27BE9EBBE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4395" y="938151"/>
            <a:ext cx="9058233" cy="4904426"/>
          </a:xfrm>
        </p:spPr>
        <p:txBody>
          <a:bodyPr/>
          <a:lstStyle/>
          <a:p>
            <a:r>
              <a:rPr lang="en-US" sz="2500" dirty="0"/>
              <a:t>Within this cancer type, there is a significantly small number of microRNA biomarker, it is only known that there is some gene error (Hernandez &amp; Lucas ,2016).</a:t>
            </a:r>
          </a:p>
          <a:p>
            <a:r>
              <a:rPr lang="en-US" sz="2500" dirty="0"/>
              <a:t>The prospects of therapeutics can help not just this cancer type, but many others considering that the ability for microRNA to have a therapeutic ability has not been thoroughly looked at.</a:t>
            </a:r>
          </a:p>
        </p:txBody>
      </p:sp>
    </p:spTree>
    <p:extLst>
      <p:ext uri="{BB962C8B-B14F-4D97-AF65-F5344CB8AC3E}">
        <p14:creationId xmlns:p14="http://schemas.microsoft.com/office/powerpoint/2010/main" val="1293938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73" y="63691"/>
            <a:ext cx="11294466" cy="6727346"/>
          </a:xfrm>
        </p:spPr>
      </p:pic>
      <p:sp>
        <p:nvSpPr>
          <p:cNvPr id="14" name="Rectangle 13" descr="decorative element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11294466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What is </a:t>
            </a:r>
            <a:r>
              <a:rPr lang="en-ZA" dirty="0" err="1"/>
              <a:t>microrna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Project </a:t>
            </a:r>
            <a:r>
              <a:rPr lang="en-ZA" dirty="0" err="1"/>
              <a:t>detials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r>
              <a:rPr lang="en-ZA" dirty="0" err="1"/>
              <a:t>hhp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555362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88" y="31000"/>
            <a:ext cx="6904382" cy="1417790"/>
          </a:xfrm>
        </p:spPr>
        <p:txBody>
          <a:bodyPr/>
          <a:lstStyle/>
          <a:p>
            <a:pPr algn="l"/>
            <a:r>
              <a:rPr lang="en-ZA" dirty="0" err="1"/>
              <a:t>Microrna</a:t>
            </a:r>
            <a:r>
              <a:rPr lang="en-ZA" dirty="0"/>
              <a:t>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0701" y="2303813"/>
            <a:ext cx="7020456" cy="4235098"/>
          </a:xfrm>
        </p:spPr>
        <p:txBody>
          <a:bodyPr/>
          <a:lstStyle/>
          <a:p>
            <a:pPr marL="0" indent="0">
              <a:buNone/>
            </a:pPr>
            <a:r>
              <a:rPr lang="en-ZA" sz="2500" dirty="0"/>
              <a:t>Fragments of non-coding RNAs that play a key role in the regulation of gene expression via binding to target gene regions.</a:t>
            </a:r>
          </a:p>
          <a:p>
            <a:pPr marL="0" indent="0">
              <a:buNone/>
            </a:pPr>
            <a:r>
              <a:rPr lang="en-ZA" sz="2500" dirty="0"/>
              <a:t>	- Plays a role in the causation of diseases and cancers.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13E6B1-5251-4E69-AB22-52498C11C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1773" y="6276974"/>
            <a:ext cx="127221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73" y="63691"/>
            <a:ext cx="11294466" cy="6727346"/>
          </a:xfrm>
        </p:spPr>
      </p:pic>
      <p:sp>
        <p:nvSpPr>
          <p:cNvPr id="14" name="Rectangle 13" descr="decorative element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11294466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What is known and what is new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Project </a:t>
            </a:r>
            <a:r>
              <a:rPr lang="en-ZA" dirty="0" err="1"/>
              <a:t>detials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r>
              <a:rPr lang="en-ZA" dirty="0" err="1"/>
              <a:t>hhp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264363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88" y="31000"/>
            <a:ext cx="6904382" cy="1168408"/>
          </a:xfrm>
        </p:spPr>
        <p:txBody>
          <a:bodyPr/>
          <a:lstStyle/>
          <a:p>
            <a:pPr algn="l"/>
            <a:r>
              <a:rPr lang="en-ZA" dirty="0"/>
              <a:t>Previously done research: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888" y="1073426"/>
            <a:ext cx="7456068" cy="5602648"/>
          </a:xfrm>
        </p:spPr>
        <p:txBody>
          <a:bodyPr/>
          <a:lstStyle/>
          <a:p>
            <a:pPr marL="0" indent="0">
              <a:buNone/>
            </a:pPr>
            <a:r>
              <a:rPr lang="en-ZA" sz="2500" dirty="0"/>
              <a:t>In correspondence to our cancer:</a:t>
            </a:r>
          </a:p>
          <a:p>
            <a:pPr marL="0" indent="0">
              <a:buNone/>
            </a:pPr>
            <a:r>
              <a:rPr lang="en-ZA" sz="2500" dirty="0"/>
              <a:t>	- No significant work done on microRNA as biomarkers in relation to machine learning.</a:t>
            </a:r>
          </a:p>
          <a:p>
            <a:pPr marL="0" indent="0">
              <a:buNone/>
            </a:pPr>
            <a:r>
              <a:rPr lang="en-ZA" sz="2500" dirty="0"/>
              <a:t>	- Discovered that miR-144-3p as a novel plasma diagnostic biomarker for renal cell carcinoma via experimentation (Lou et al., 2017).</a:t>
            </a:r>
          </a:p>
          <a:p>
            <a:pPr marL="0" indent="0">
              <a:buNone/>
            </a:pPr>
            <a:endParaRPr lang="en-ZA" sz="2500" dirty="0"/>
          </a:p>
          <a:p>
            <a:pPr marL="0" indent="0">
              <a:buNone/>
            </a:pPr>
            <a:r>
              <a:rPr lang="en-ZA" sz="2500" dirty="0"/>
              <a:t>How machine learning is being to identify microRNA (general):</a:t>
            </a:r>
          </a:p>
          <a:p>
            <a:pPr marL="0" indent="0">
              <a:buNone/>
            </a:pPr>
            <a:r>
              <a:rPr lang="en-ZA" sz="2500" dirty="0"/>
              <a:t>	- Using </a:t>
            </a:r>
            <a:r>
              <a:rPr lang="en-ZA" sz="2500" dirty="0" err="1"/>
              <a:t>DeepMirTar</a:t>
            </a:r>
            <a:r>
              <a:rPr lang="en-ZA" sz="2500" dirty="0"/>
              <a:t>, gene expression from miRNA was looked at within canonical or non-canonical seed and used to then provide a description for a target biomarker. (</a:t>
            </a:r>
            <a:r>
              <a:rPr lang="en-ZA" sz="2500" dirty="0" err="1"/>
              <a:t>Loshikhes</a:t>
            </a:r>
            <a:r>
              <a:rPr lang="en-ZA" sz="2500" dirty="0"/>
              <a:t>, 2018)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3784C7-2699-4102-9535-7A5E3588B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1773" y="6276974"/>
            <a:ext cx="127221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872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ic Presentation Layout_Alt_SB - v4.potx" id="{A4B1627E-7CE8-451C-8A79-FF17A84C59F9}" vid="{A2DEFC27-6425-4842-A829-62107912A4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Migration Project</Template>
  <TotalTime>0</TotalTime>
  <Words>312</Words>
  <Application>Microsoft Office PowerPoint</Application>
  <PresentationFormat>Widescreen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Times New Roman</vt:lpstr>
      <vt:lpstr>Office Theme</vt:lpstr>
      <vt:lpstr>Using Machine learning for microrna biomarkers of renal carcinoma</vt:lpstr>
      <vt:lpstr>What am I doing?</vt:lpstr>
      <vt:lpstr>PowerPoint Presentation</vt:lpstr>
      <vt:lpstr>Why is it important</vt:lpstr>
      <vt:lpstr>PowerPoint Presentation</vt:lpstr>
      <vt:lpstr>What is microrna</vt:lpstr>
      <vt:lpstr>Microrna:</vt:lpstr>
      <vt:lpstr>What is known and what is new</vt:lpstr>
      <vt:lpstr>Previously done research:</vt:lpstr>
      <vt:lpstr>New about this project:</vt:lpstr>
      <vt:lpstr>Materials and plan</vt:lpstr>
      <vt:lpstr>matierals</vt:lpstr>
      <vt:lpstr>Plan</vt:lpstr>
      <vt:lpstr>Slide Title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2019-05-01T16:35:07Z</dcterms:created>
  <dcterms:modified xsi:type="dcterms:W3CDTF">2019-05-03T15:28:02Z</dcterms:modified>
</cp:coreProperties>
</file>